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9906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565" y="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D618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002C5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‹Nr.›</a:t>
            </a:fld>
            <a:endParaRPr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D618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002C5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‹Nr.›</a:t>
            </a:fld>
            <a:endParaRPr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D618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002C5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‹Nr.›</a:t>
            </a:fld>
            <a:endParaRPr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D618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002C5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‹Nr.›</a:t>
            </a:fld>
            <a:endParaRPr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002C5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‹Nr.›</a:t>
            </a:fld>
            <a:endParaRPr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504176" y="0"/>
            <a:ext cx="2402205" cy="6858000"/>
          </a:xfrm>
          <a:custGeom>
            <a:avLst/>
            <a:gdLst/>
            <a:ahLst/>
            <a:cxnLst/>
            <a:rect l="l" t="t" r="r" b="b"/>
            <a:pathLst>
              <a:path w="2402204" h="6858000">
                <a:moveTo>
                  <a:pt x="2401836" y="0"/>
                </a:moveTo>
                <a:lnTo>
                  <a:pt x="2104644" y="0"/>
                </a:lnTo>
                <a:lnTo>
                  <a:pt x="0" y="0"/>
                </a:lnTo>
                <a:lnTo>
                  <a:pt x="0" y="964692"/>
                </a:lnTo>
                <a:lnTo>
                  <a:pt x="2104644" y="964692"/>
                </a:lnTo>
                <a:lnTo>
                  <a:pt x="2104644" y="6586728"/>
                </a:lnTo>
                <a:lnTo>
                  <a:pt x="0" y="6586728"/>
                </a:lnTo>
                <a:lnTo>
                  <a:pt x="0" y="6858000"/>
                </a:lnTo>
                <a:lnTo>
                  <a:pt x="2104644" y="6858000"/>
                </a:lnTo>
                <a:lnTo>
                  <a:pt x="2401824" y="6858000"/>
                </a:lnTo>
                <a:lnTo>
                  <a:pt x="2401836" y="6586728"/>
                </a:lnTo>
                <a:lnTo>
                  <a:pt x="2401824" y="964692"/>
                </a:lnTo>
                <a:lnTo>
                  <a:pt x="2401836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01356" y="193547"/>
            <a:ext cx="1784602" cy="5791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125" y="799344"/>
            <a:ext cx="866775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D6183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878" y="2636521"/>
            <a:ext cx="8776970" cy="3535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11385" y="6659401"/>
            <a:ext cx="158750" cy="1625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002C5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‹Nr.›</a:t>
            </a:fld>
            <a:endParaRPr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hristiane.hoeger-riedel@hs-esslingen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9092" y="257862"/>
            <a:ext cx="6673850" cy="209804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 marR="5080">
              <a:lnSpc>
                <a:spcPts val="3840"/>
              </a:lnSpc>
              <a:spcBef>
                <a:spcPts val="1025"/>
              </a:spcBef>
            </a:pPr>
            <a:r>
              <a:rPr sz="4000" b="0" dirty="0">
                <a:solidFill>
                  <a:srgbClr val="FFFFFF"/>
                </a:solidFill>
                <a:latin typeface="Calibri"/>
                <a:cs typeface="Calibri"/>
              </a:rPr>
              <a:t>INTENSIVE</a:t>
            </a:r>
            <a:r>
              <a:rPr sz="4000" b="0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0" spc="-10" dirty="0">
                <a:solidFill>
                  <a:srgbClr val="FFFFFF"/>
                </a:solidFill>
                <a:latin typeface="Calibri"/>
                <a:cs typeface="Calibri"/>
              </a:rPr>
              <a:t>TECHNICAL KNOWLEDGE</a:t>
            </a:r>
            <a:r>
              <a:rPr sz="4000" b="0" spc="-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0" spc="-2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4000" b="0" spc="-35" dirty="0">
                <a:solidFill>
                  <a:srgbClr val="FFFFFF"/>
                </a:solidFill>
                <a:latin typeface="Calibri"/>
                <a:cs typeface="Calibri"/>
              </a:rPr>
              <a:t>INTERNATIONAL</a:t>
            </a:r>
            <a:r>
              <a:rPr sz="4000" b="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0" spc="-10" dirty="0">
                <a:solidFill>
                  <a:srgbClr val="FFFFFF"/>
                </a:solidFill>
                <a:latin typeface="Calibri"/>
                <a:cs typeface="Calibri"/>
              </a:rPr>
              <a:t>MANAGEMENT STUDENTS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092" y="2696261"/>
            <a:ext cx="67614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dirty="0">
                <a:solidFill>
                  <a:srgbClr val="FFFFFF"/>
                </a:solidFill>
                <a:latin typeface="Calibri Light"/>
                <a:cs typeface="Calibri Light"/>
              </a:rPr>
              <a:t>SUMMER</a:t>
            </a:r>
            <a:r>
              <a:rPr sz="4000" b="0" spc="2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de-DE" sz="4000" b="0" dirty="0">
                <a:solidFill>
                  <a:srgbClr val="FFFFFF"/>
                </a:solidFill>
                <a:latin typeface="Calibri Light"/>
                <a:cs typeface="Calibri Light"/>
              </a:rPr>
              <a:t>School </a:t>
            </a:r>
            <a:r>
              <a:rPr sz="4000" b="0" spc="-20" dirty="0">
                <a:solidFill>
                  <a:srgbClr val="FFFFFF"/>
                </a:solidFill>
                <a:latin typeface="Calibri Light"/>
                <a:cs typeface="Calibri Light"/>
              </a:rPr>
              <a:t>202</a:t>
            </a:r>
            <a:r>
              <a:rPr lang="de-DE" sz="4000" b="0" spc="-2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4000" dirty="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9092" y="3749346"/>
            <a:ext cx="6798945" cy="259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pc="70" dirty="0">
                <a:solidFill>
                  <a:srgbClr val="FFFFFF"/>
                </a:solidFill>
                <a:latin typeface="Calibri Light"/>
                <a:cs typeface="Calibri Light"/>
              </a:rPr>
              <a:t>20</a:t>
            </a:r>
            <a:r>
              <a:rPr sz="1800" b="0" spc="70" dirty="0">
                <a:solidFill>
                  <a:srgbClr val="FFFFFF"/>
                </a:solidFill>
                <a:latin typeface="Calibri Light"/>
                <a:cs typeface="Calibri Light"/>
              </a:rPr>
              <a:t>TH</a:t>
            </a:r>
            <a:r>
              <a:rPr sz="1800" b="0" spc="2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  <a:r>
              <a:rPr sz="1800" b="0" spc="2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JULY</a:t>
            </a:r>
            <a:r>
              <a:rPr sz="1800" b="0" spc="2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–</a:t>
            </a:r>
            <a:r>
              <a:rPr sz="1800" b="0" spc="2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de-DE" sz="1800" b="0" spc="65" dirty="0">
                <a:solidFill>
                  <a:srgbClr val="FFFFFF"/>
                </a:solidFill>
                <a:latin typeface="Calibri Light"/>
                <a:cs typeface="Calibri Light"/>
              </a:rPr>
              <a:t>7th</a:t>
            </a:r>
            <a:r>
              <a:rPr sz="1800" b="0" spc="26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  <a:r>
              <a:rPr sz="1800" b="0" spc="2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70" dirty="0">
                <a:solidFill>
                  <a:srgbClr val="FFFFFF"/>
                </a:solidFill>
                <a:latin typeface="Calibri Light"/>
                <a:cs typeface="Calibri Light"/>
              </a:rPr>
              <a:t>AUGUST</a:t>
            </a:r>
            <a:r>
              <a:rPr sz="1800" b="0" spc="2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75" dirty="0">
                <a:solidFill>
                  <a:srgbClr val="FFFFFF"/>
                </a:solidFill>
                <a:latin typeface="Calibri Light"/>
                <a:cs typeface="Calibri Light"/>
              </a:rPr>
              <a:t>202</a:t>
            </a:r>
            <a:r>
              <a:rPr lang="de-DE" sz="1800" b="0" spc="75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endParaRPr sz="18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700" dirty="0">
              <a:latin typeface="Calibri Light"/>
              <a:cs typeface="Calibri Light"/>
            </a:endParaRPr>
          </a:p>
          <a:p>
            <a:pPr marL="12700" marR="1517650">
              <a:lnSpc>
                <a:spcPts val="2590"/>
              </a:lnSpc>
            </a:pP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AT</a:t>
            </a:r>
            <a:r>
              <a:rPr sz="2400" b="0" spc="1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spc="55" dirty="0">
                <a:solidFill>
                  <a:srgbClr val="FFFFFF"/>
                </a:solidFill>
                <a:latin typeface="Calibri Light"/>
                <a:cs typeface="Calibri Light"/>
              </a:rPr>
              <a:t>THE</a:t>
            </a:r>
            <a:r>
              <a:rPr sz="2400" b="0" spc="1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FACULTY</a:t>
            </a:r>
            <a:r>
              <a:rPr sz="2400" b="0" spc="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dirty="0">
                <a:solidFill>
                  <a:srgbClr val="FFFFFF"/>
                </a:solidFill>
                <a:latin typeface="Calibri Light"/>
                <a:cs typeface="Calibri Light"/>
              </a:rPr>
              <a:t>OF</a:t>
            </a:r>
            <a:r>
              <a:rPr sz="2400" b="0" spc="1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spc="60" dirty="0">
                <a:solidFill>
                  <a:srgbClr val="FFFFFF"/>
                </a:solidFill>
                <a:latin typeface="Calibri Light"/>
                <a:cs typeface="Calibri Light"/>
              </a:rPr>
              <a:t>MANAGEMENT</a:t>
            </a:r>
            <a:r>
              <a:rPr sz="2400" b="0" spc="1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400" b="0" spc="50" dirty="0">
                <a:solidFill>
                  <a:srgbClr val="FFFFFF"/>
                </a:solidFill>
                <a:latin typeface="Calibri Light"/>
                <a:cs typeface="Calibri Light"/>
              </a:rPr>
              <a:t>AND </a:t>
            </a:r>
            <a:r>
              <a:rPr sz="2400" b="0" spc="45" dirty="0">
                <a:solidFill>
                  <a:srgbClr val="FFFFFF"/>
                </a:solidFill>
                <a:latin typeface="Calibri Light"/>
                <a:cs typeface="Calibri Light"/>
              </a:rPr>
              <a:t>TECHNOLOGY</a:t>
            </a:r>
            <a:endParaRPr sz="24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 dirty="0">
              <a:latin typeface="Calibri Light"/>
              <a:cs typeface="Calibri Light"/>
            </a:endParaRPr>
          </a:p>
          <a:p>
            <a:pPr marL="12700" marR="5080" indent="-635">
              <a:lnSpc>
                <a:spcPts val="3030"/>
              </a:lnSpc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sz="28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APPLIED</a:t>
            </a:r>
            <a:r>
              <a:rPr sz="2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SCIENCES,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ESSLINGEN, GERMANY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1" y="0"/>
            <a:ext cx="25146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SUMMER</a:t>
            </a:r>
            <a:r>
              <a:rPr sz="3200" spc="-45" dirty="0"/>
              <a:t> </a:t>
            </a:r>
            <a:r>
              <a:rPr lang="de-DE" sz="3200" dirty="0"/>
              <a:t>SCHOOL</a:t>
            </a:r>
            <a:endParaRPr sz="320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2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608931" y="1333310"/>
            <a:ext cx="8028305" cy="4754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50570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solidFill>
                  <a:srgbClr val="D6183B"/>
                </a:solidFill>
                <a:latin typeface="Calibri"/>
                <a:cs typeface="Calibri"/>
              </a:rPr>
              <a:t>INTENSIVE</a:t>
            </a:r>
            <a:r>
              <a:rPr sz="2400" b="1" spc="-5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D6183B"/>
                </a:solidFill>
                <a:latin typeface="Calibri"/>
                <a:cs typeface="Calibri"/>
              </a:rPr>
              <a:t>TECHNICAL</a:t>
            </a:r>
            <a:r>
              <a:rPr sz="2400" b="1" spc="-4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D6183B"/>
                </a:solidFill>
                <a:latin typeface="Calibri"/>
                <a:cs typeface="Calibri"/>
              </a:rPr>
              <a:t>KNOWLEDGE</a:t>
            </a:r>
            <a:r>
              <a:rPr sz="2400" b="1" spc="-4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D6183B"/>
                </a:solidFill>
                <a:latin typeface="Calibri"/>
                <a:cs typeface="Calibri"/>
              </a:rPr>
              <a:t>FOR</a:t>
            </a:r>
            <a:r>
              <a:rPr sz="2400" b="1" spc="-4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D6183B"/>
                </a:solidFill>
                <a:latin typeface="Calibri"/>
                <a:cs typeface="Calibri"/>
              </a:rPr>
              <a:t>INTERNATIONAL </a:t>
            </a:r>
            <a:r>
              <a:rPr sz="2400" b="1" dirty="0">
                <a:solidFill>
                  <a:srgbClr val="D6183B"/>
                </a:solidFill>
                <a:latin typeface="Calibri"/>
                <a:cs typeface="Calibri"/>
              </a:rPr>
              <a:t>MANAGEMENT</a:t>
            </a:r>
            <a:r>
              <a:rPr sz="2400" b="1" spc="-8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D6183B"/>
                </a:solidFill>
                <a:latin typeface="Calibri"/>
                <a:cs typeface="Calibri"/>
              </a:rPr>
              <a:t>STUDENTS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Three</a:t>
            </a:r>
            <a:r>
              <a:rPr sz="1800" b="1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2C57"/>
                </a:solidFill>
                <a:latin typeface="Calibri"/>
                <a:cs typeface="Calibri"/>
              </a:rPr>
              <a:t>courses: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384175" marR="5080" indent="-371475">
              <a:lnSpc>
                <a:spcPct val="100000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Fundamentals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of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Material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Science</a:t>
            </a:r>
            <a:r>
              <a:rPr sz="1800" spc="-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their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application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industry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with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focus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on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steel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on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dirty="0">
                <a:solidFill>
                  <a:srgbClr val="002C57"/>
                </a:solidFill>
                <a:latin typeface="Calibri"/>
                <a:cs typeface="Calibri"/>
              </a:rPr>
              <a:t>V</a:t>
            </a:r>
            <a:r>
              <a:rPr sz="1800" dirty="0" err="1">
                <a:solidFill>
                  <a:srgbClr val="002C57"/>
                </a:solidFill>
                <a:latin typeface="Calibri"/>
                <a:cs typeface="Calibri"/>
              </a:rPr>
              <a:t>ehicle</a:t>
            </a:r>
            <a:r>
              <a:rPr sz="1800" spc="-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pc="-10" dirty="0">
                <a:solidFill>
                  <a:srgbClr val="002C57"/>
                </a:solidFill>
                <a:latin typeface="Calibri"/>
                <a:cs typeface="Calibri"/>
              </a:rPr>
              <a:t>E</a:t>
            </a:r>
            <a:r>
              <a:rPr sz="1800" spc="-10" dirty="0" err="1">
                <a:solidFill>
                  <a:srgbClr val="002C57"/>
                </a:solidFill>
                <a:latin typeface="Calibri"/>
                <a:cs typeface="Calibri"/>
              </a:rPr>
              <a:t>ngineering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2C57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384175" marR="937894" indent="-372110">
              <a:lnSpc>
                <a:spcPct val="100000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Manufacturing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Technology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its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application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Vehicle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Mechanical Engineering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2C57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384175" marR="143510" indent="-372110">
              <a:lnSpc>
                <a:spcPct val="100000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Fundamentals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of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Statics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Strength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Theory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their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application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Vehicle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and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Mechanical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pc="-10" dirty="0">
                <a:solidFill>
                  <a:srgbClr val="002C57"/>
                </a:solidFill>
                <a:latin typeface="Calibri"/>
                <a:cs typeface="Calibri"/>
              </a:rPr>
              <a:t>E</a:t>
            </a:r>
            <a:r>
              <a:rPr sz="1800" spc="-10" dirty="0" err="1">
                <a:solidFill>
                  <a:srgbClr val="002C57"/>
                </a:solidFill>
                <a:latin typeface="Calibri"/>
                <a:cs typeface="Calibri"/>
              </a:rPr>
              <a:t>ngineering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All</a:t>
            </a:r>
            <a:r>
              <a:rPr sz="1800" b="1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courses</a:t>
            </a:r>
            <a:r>
              <a:rPr sz="1800" b="1" spc="-6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are</a:t>
            </a:r>
            <a:r>
              <a:rPr sz="1800" b="1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at</a:t>
            </a:r>
            <a:r>
              <a:rPr sz="1800" b="1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Bachelor’s</a:t>
            </a:r>
            <a:r>
              <a:rPr sz="1800" b="1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level,</a:t>
            </a:r>
            <a:r>
              <a:rPr sz="1800" b="1" spc="-5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2C57"/>
                </a:solidFill>
                <a:latin typeface="Calibri"/>
                <a:cs typeface="Calibri"/>
              </a:rPr>
              <a:t>full-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time</a:t>
            </a:r>
            <a:r>
              <a:rPr sz="1800" b="1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b="1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worth</a:t>
            </a:r>
            <a:r>
              <a:rPr sz="1800" b="1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2C57"/>
                </a:solidFill>
                <a:latin typeface="Calibri"/>
                <a:cs typeface="Calibri"/>
              </a:rPr>
              <a:t>6</a:t>
            </a:r>
            <a:r>
              <a:rPr sz="1800" b="1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2C57"/>
                </a:solidFill>
                <a:latin typeface="Calibri"/>
                <a:cs typeface="Calibri"/>
              </a:rPr>
              <a:t>ECTS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1832" y="848034"/>
            <a:ext cx="14890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25" dirty="0"/>
              <a:t>TIMETABLE</a:t>
            </a:r>
            <a:endParaRPr sz="250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3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1254434"/>
            <a:ext cx="8147684" cy="1210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D6183B"/>
                </a:solidFill>
                <a:latin typeface="Calibri"/>
                <a:cs typeface="Calibri"/>
              </a:rPr>
              <a:t>THEORETICAL</a:t>
            </a:r>
            <a:r>
              <a:rPr sz="1600" b="1" spc="-5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LESSONS</a:t>
            </a:r>
            <a:r>
              <a:rPr sz="1600" b="1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WILL</a:t>
            </a:r>
            <a:r>
              <a:rPr sz="1600" b="1" spc="-5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BE</a:t>
            </a:r>
            <a:r>
              <a:rPr sz="1600" b="1" spc="-6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D6183B"/>
                </a:solidFill>
                <a:latin typeface="Calibri"/>
                <a:cs typeface="Calibri"/>
              </a:rPr>
              <a:t>AVAILABLE</a:t>
            </a:r>
            <a:r>
              <a:rPr sz="1600" b="1" spc="-3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THROUGH</a:t>
            </a:r>
            <a:r>
              <a:rPr sz="1600" b="1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VIDEO</a:t>
            </a:r>
            <a:r>
              <a:rPr sz="1600" b="1" spc="-4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D6183B"/>
                </a:solidFill>
                <a:latin typeface="Calibri"/>
                <a:cs typeface="Calibri"/>
              </a:rPr>
              <a:t>DOWNLOADS.</a:t>
            </a:r>
            <a:r>
              <a:rPr sz="1600" b="1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THE</a:t>
            </a:r>
            <a:r>
              <a:rPr sz="1600" b="1" spc="-5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VIDEOS</a:t>
            </a:r>
            <a:r>
              <a:rPr sz="1600" b="1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WILL</a:t>
            </a:r>
            <a:r>
              <a:rPr sz="1600" b="1" spc="-5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D6183B"/>
                </a:solidFill>
                <a:latin typeface="Calibri"/>
                <a:cs typeface="Calibri"/>
              </a:rPr>
              <a:t>BE </a:t>
            </a:r>
            <a:r>
              <a:rPr sz="1600" b="1" spc="-10" dirty="0">
                <a:solidFill>
                  <a:srgbClr val="D6183B"/>
                </a:solidFill>
                <a:latin typeface="Calibri"/>
                <a:cs typeface="Calibri"/>
              </a:rPr>
              <a:t>PROVIDED</a:t>
            </a:r>
            <a:r>
              <a:rPr sz="1600" b="1" spc="-4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ONLINE</a:t>
            </a:r>
            <a:r>
              <a:rPr sz="1600" b="1" spc="-5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2</a:t>
            </a:r>
            <a:r>
              <a:rPr sz="1600" b="1" spc="-4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WEEKS</a:t>
            </a:r>
            <a:r>
              <a:rPr sz="1600" b="1" spc="-5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BEFORE</a:t>
            </a:r>
            <a:r>
              <a:rPr sz="1600" b="1" spc="-5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lang="de-DE" sz="1600" b="1" spc="-55" dirty="0">
                <a:solidFill>
                  <a:srgbClr val="D6183B"/>
                </a:solidFill>
                <a:latin typeface="Calibri"/>
                <a:cs typeface="Calibri"/>
              </a:rPr>
              <a:t>THE </a:t>
            </a:r>
            <a:r>
              <a:rPr sz="1600" b="1" dirty="0">
                <a:solidFill>
                  <a:srgbClr val="D6183B"/>
                </a:solidFill>
                <a:latin typeface="Calibri"/>
                <a:cs typeface="Calibri"/>
              </a:rPr>
              <a:t>SEMINAR</a:t>
            </a:r>
            <a:r>
              <a:rPr sz="1600" b="1" spc="-4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D6183B"/>
                </a:solidFill>
                <a:latin typeface="Calibri"/>
                <a:cs typeface="Calibri"/>
              </a:rPr>
              <a:t>STARTS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2C57"/>
                </a:solidFill>
                <a:latin typeface="Calibri"/>
                <a:cs typeface="Calibri"/>
              </a:rPr>
              <a:t>VIDEOS</a:t>
            </a:r>
            <a:r>
              <a:rPr sz="1600" b="1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002C57"/>
                </a:solidFill>
                <a:latin typeface="Calibri"/>
                <a:cs typeface="Calibri"/>
              </a:rPr>
              <a:t>HAVE</a:t>
            </a:r>
            <a:r>
              <a:rPr sz="1600" b="1" spc="-5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2C57"/>
                </a:solidFill>
                <a:latin typeface="Calibri"/>
                <a:cs typeface="Calibri"/>
              </a:rPr>
              <a:t>TO</a:t>
            </a:r>
            <a:r>
              <a:rPr sz="1600" b="1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2C57"/>
                </a:solidFill>
                <a:latin typeface="Calibri"/>
                <a:cs typeface="Calibri"/>
              </a:rPr>
              <a:t>BE</a:t>
            </a:r>
            <a:r>
              <a:rPr sz="1600" b="1" spc="-5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002C57"/>
                </a:solidFill>
                <a:latin typeface="Calibri"/>
                <a:cs typeface="Calibri"/>
              </a:rPr>
              <a:t>WATCHED</a:t>
            </a:r>
            <a:r>
              <a:rPr sz="1600" b="1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2C57"/>
                </a:solidFill>
                <a:latin typeface="Calibri"/>
                <a:cs typeface="Calibri"/>
              </a:rPr>
              <a:t>BEFORE</a:t>
            </a:r>
            <a:r>
              <a:rPr sz="1600" b="1" spc="-5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2C57"/>
                </a:solidFill>
                <a:latin typeface="Calibri"/>
                <a:cs typeface="Calibri"/>
              </a:rPr>
              <a:t>AN</a:t>
            </a:r>
            <a:r>
              <a:rPr sz="1600" b="1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2C57"/>
                </a:solidFill>
                <a:latin typeface="Calibri"/>
                <a:cs typeface="Calibri"/>
              </a:rPr>
              <a:t>EXERCISE.</a:t>
            </a:r>
            <a:endParaRPr lang="de-DE" sz="1600" b="1" spc="-10" dirty="0">
              <a:solidFill>
                <a:srgbClr val="002C57"/>
              </a:solidFill>
              <a:latin typeface="Calibri"/>
              <a:cs typeface="Calibri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20E6A6C-34CF-1B34-C71C-3CB2F2CAD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28" y="2870909"/>
            <a:ext cx="8147684" cy="221611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COURSE</a:t>
            </a:r>
            <a:r>
              <a:rPr sz="3200" spc="-75" dirty="0"/>
              <a:t> </a:t>
            </a:r>
            <a:r>
              <a:rPr sz="3200" spc="-10" dirty="0"/>
              <a:t>DESCRIPTION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4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619125" y="1538367"/>
            <a:ext cx="7963534" cy="433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D6183B"/>
                </a:solidFill>
                <a:latin typeface="Calibri"/>
                <a:cs typeface="Calibri"/>
              </a:rPr>
              <a:t>MATERIAL</a:t>
            </a:r>
            <a:r>
              <a:rPr sz="2400" b="1" spc="-5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D6183B"/>
                </a:solidFill>
                <a:latin typeface="Calibri"/>
                <a:cs typeface="Calibri"/>
              </a:rPr>
              <a:t>SCIENCE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LEARNING</a:t>
            </a:r>
            <a:r>
              <a:rPr sz="2100" b="1" spc="-1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D6183B"/>
                </a:solidFill>
                <a:latin typeface="Calibri"/>
                <a:cs typeface="Calibri"/>
              </a:rPr>
              <a:t>TARGETS: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Calibri"/>
              <a:cs typeface="Calibri"/>
            </a:endParaRPr>
          </a:p>
          <a:p>
            <a:pPr marL="384175" indent="-37211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Understand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structure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atoms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how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major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crystal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structures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are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built.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2C5F"/>
              </a:buClr>
              <a:buFont typeface="Wingdings"/>
              <a:buChar char=""/>
            </a:pPr>
            <a:endParaRPr sz="1750">
              <a:latin typeface="Calibri"/>
              <a:cs typeface="Calibri"/>
            </a:endParaRPr>
          </a:p>
          <a:p>
            <a:pPr marL="384175" marR="163195" indent="-372110">
              <a:lnSpc>
                <a:spcPct val="102200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Introduction</a:t>
            </a:r>
            <a:r>
              <a:rPr sz="1800" spc="-5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to</a:t>
            </a:r>
            <a:r>
              <a:rPr sz="18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important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materials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their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construction,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properties,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meaning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applicability</a:t>
            </a:r>
            <a:r>
              <a:rPr sz="18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with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focus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on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ferrous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metals.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2C5F"/>
              </a:buClr>
              <a:buFont typeface="Wingdings"/>
              <a:buChar char=""/>
            </a:pPr>
            <a:endParaRPr sz="1750">
              <a:latin typeface="Calibri"/>
              <a:cs typeface="Calibri"/>
            </a:endParaRPr>
          </a:p>
          <a:p>
            <a:pPr marL="384175" marR="643255" indent="-372110">
              <a:lnSpc>
                <a:spcPct val="102200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Understand</a:t>
            </a:r>
            <a:r>
              <a:rPr sz="1800" spc="-5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relationship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between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internal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structure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their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effect</a:t>
            </a:r>
            <a:r>
              <a:rPr sz="1800" spc="-5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on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functional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properties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materials.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2C5F"/>
              </a:buClr>
              <a:buFont typeface="Wingdings"/>
              <a:buChar char=""/>
            </a:pPr>
            <a:endParaRPr sz="1800">
              <a:latin typeface="Calibri"/>
              <a:cs typeface="Calibri"/>
            </a:endParaRPr>
          </a:p>
          <a:p>
            <a:pPr marL="384175" indent="-37211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Learn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to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assess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opportunities</a:t>
            </a:r>
            <a:r>
              <a:rPr sz="18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to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further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process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materials.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2C5F"/>
              </a:buClr>
              <a:buFont typeface="Wingdings"/>
              <a:buChar char=""/>
            </a:pPr>
            <a:endParaRPr sz="1800">
              <a:latin typeface="Calibri"/>
              <a:cs typeface="Calibri"/>
            </a:endParaRPr>
          </a:p>
          <a:p>
            <a:pPr marL="384175" indent="-372110">
              <a:lnSpc>
                <a:spcPct val="100000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Understand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possibilities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limitations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different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material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groups.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COURSE</a:t>
            </a:r>
            <a:r>
              <a:rPr sz="3200" spc="-75" dirty="0"/>
              <a:t> </a:t>
            </a:r>
            <a:r>
              <a:rPr sz="3200" spc="-10" dirty="0"/>
              <a:t>DESCRIPTION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5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619123" y="1619360"/>
            <a:ext cx="8013700" cy="4712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D6183B"/>
                </a:solidFill>
                <a:latin typeface="Calibri"/>
                <a:cs typeface="Calibri"/>
              </a:rPr>
              <a:t>MANUFACTURING</a:t>
            </a:r>
            <a:r>
              <a:rPr sz="2400" b="1" spc="-10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D6183B"/>
                </a:solidFill>
                <a:latin typeface="Calibri"/>
                <a:cs typeface="Calibri"/>
              </a:rPr>
              <a:t>TECHNOLOGY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LEARNING</a:t>
            </a:r>
            <a:r>
              <a:rPr sz="2100" b="1" spc="-1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D6183B"/>
                </a:solidFill>
                <a:latin typeface="Calibri"/>
                <a:cs typeface="Calibri"/>
              </a:rPr>
              <a:t>TARGETS:</a:t>
            </a:r>
            <a:endParaRPr sz="2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Calibri"/>
              <a:cs typeface="Calibri"/>
            </a:endParaRPr>
          </a:p>
          <a:p>
            <a:pPr marL="384175" marR="951230" indent="-372110">
              <a:lnSpc>
                <a:spcPct val="101699"/>
              </a:lnSpc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Learn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six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main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groups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dirty="0">
                <a:solidFill>
                  <a:srgbClr val="002C5F"/>
                </a:solidFill>
                <a:latin typeface="Calibri"/>
                <a:cs typeface="Calibri"/>
              </a:rPr>
              <a:t>M</a:t>
            </a:r>
            <a:r>
              <a:rPr sz="1800" dirty="0" err="1">
                <a:solidFill>
                  <a:srgbClr val="002C5F"/>
                </a:solidFill>
                <a:latin typeface="Calibri"/>
                <a:cs typeface="Calibri"/>
              </a:rPr>
              <a:t>anufacturing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dirty="0">
                <a:solidFill>
                  <a:srgbClr val="002C5F"/>
                </a:solidFill>
                <a:latin typeface="Calibri"/>
                <a:cs typeface="Calibri"/>
              </a:rPr>
              <a:t>P</a:t>
            </a:r>
            <a:r>
              <a:rPr sz="1800" dirty="0" err="1">
                <a:solidFill>
                  <a:srgbClr val="002C5F"/>
                </a:solidFill>
                <a:latin typeface="Calibri"/>
                <a:cs typeface="Calibri"/>
              </a:rPr>
              <a:t>rocesses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(casting,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forming,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separating,</a:t>
            </a:r>
            <a:r>
              <a:rPr sz="18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joining,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coating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modifying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material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properties).</a:t>
            </a:r>
            <a:endParaRPr sz="1800" dirty="0">
              <a:latin typeface="Calibri"/>
              <a:cs typeface="Calibri"/>
            </a:endParaRPr>
          </a:p>
          <a:p>
            <a:pPr marL="384175" marR="349885" indent="-372110">
              <a:lnSpc>
                <a:spcPct val="102200"/>
              </a:lnSpc>
              <a:spcBef>
                <a:spcPts val="590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Get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to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know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subcategories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first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three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main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groups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spc="-10" dirty="0">
                <a:solidFill>
                  <a:srgbClr val="002C5F"/>
                </a:solidFill>
                <a:latin typeface="Calibri"/>
                <a:cs typeface="Calibri"/>
              </a:rPr>
              <a:t>M</a:t>
            </a:r>
            <a:r>
              <a:rPr sz="1800" spc="-10" dirty="0" err="1">
                <a:solidFill>
                  <a:srgbClr val="002C5F"/>
                </a:solidFill>
                <a:latin typeface="Calibri"/>
                <a:cs typeface="Calibri"/>
              </a:rPr>
              <a:t>anufacturing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dirty="0">
                <a:solidFill>
                  <a:srgbClr val="002C5F"/>
                </a:solidFill>
                <a:latin typeface="Calibri"/>
                <a:cs typeface="Calibri"/>
              </a:rPr>
              <a:t>P</a:t>
            </a:r>
            <a:r>
              <a:rPr sz="1800" dirty="0" err="1">
                <a:solidFill>
                  <a:srgbClr val="002C5F"/>
                </a:solidFill>
                <a:latin typeface="Calibri"/>
                <a:cs typeface="Calibri"/>
              </a:rPr>
              <a:t>rocesses</a:t>
            </a:r>
            <a:r>
              <a:rPr sz="1800" spc="-5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(casting,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forming,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separating).</a:t>
            </a:r>
            <a:endParaRPr sz="1800" dirty="0">
              <a:latin typeface="Calibri"/>
              <a:cs typeface="Calibri"/>
            </a:endParaRPr>
          </a:p>
          <a:p>
            <a:pPr marL="384175" marR="1304925" indent="-372110">
              <a:lnSpc>
                <a:spcPct val="101699"/>
              </a:lnSpc>
              <a:spcBef>
                <a:spcPts val="595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Learn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both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traditional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innovative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processes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their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respective characteristics.</a:t>
            </a:r>
            <a:endParaRPr sz="1800" dirty="0">
              <a:latin typeface="Calibri"/>
              <a:cs typeface="Calibri"/>
            </a:endParaRPr>
          </a:p>
          <a:p>
            <a:pPr marL="384175" indent="-372110">
              <a:lnSpc>
                <a:spcPct val="100000"/>
              </a:lnSpc>
              <a:spcBef>
                <a:spcPts val="650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Identify</a:t>
            </a:r>
            <a:r>
              <a:rPr sz="18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boundary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conditions for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technical</a:t>
            </a:r>
            <a:r>
              <a:rPr sz="18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economical</a:t>
            </a:r>
            <a:r>
              <a:rPr sz="18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use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processes.</a:t>
            </a:r>
            <a:endParaRPr sz="1800" dirty="0">
              <a:latin typeface="Calibri"/>
              <a:cs typeface="Calibri"/>
            </a:endParaRPr>
          </a:p>
          <a:p>
            <a:pPr marL="384175" marR="1019175" indent="-372110">
              <a:lnSpc>
                <a:spcPct val="101699"/>
              </a:lnSpc>
              <a:spcBef>
                <a:spcPts val="600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Assemble</a:t>
            </a:r>
            <a:r>
              <a:rPr sz="1800" spc="-5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several</a:t>
            </a:r>
            <a:r>
              <a:rPr sz="1800" spc="-5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dirty="0">
                <a:solidFill>
                  <a:srgbClr val="002C5F"/>
                </a:solidFill>
                <a:latin typeface="Calibri"/>
                <a:cs typeface="Calibri"/>
              </a:rPr>
              <a:t>M</a:t>
            </a:r>
            <a:r>
              <a:rPr sz="1800" dirty="0" err="1">
                <a:solidFill>
                  <a:srgbClr val="002C5F"/>
                </a:solidFill>
                <a:latin typeface="Calibri"/>
                <a:cs typeface="Calibri"/>
              </a:rPr>
              <a:t>anufacturing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dirty="0">
                <a:solidFill>
                  <a:srgbClr val="002C5F"/>
                </a:solidFill>
                <a:latin typeface="Calibri"/>
                <a:cs typeface="Calibri"/>
              </a:rPr>
              <a:t>P</a:t>
            </a:r>
            <a:r>
              <a:rPr sz="1800" dirty="0" err="1">
                <a:solidFill>
                  <a:srgbClr val="002C5F"/>
                </a:solidFill>
                <a:latin typeface="Calibri"/>
                <a:cs typeface="Calibri"/>
              </a:rPr>
              <a:t>rocesses</a:t>
            </a:r>
            <a:r>
              <a:rPr sz="18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to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process</a:t>
            </a:r>
            <a:r>
              <a:rPr sz="18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chains</a:t>
            </a:r>
            <a:r>
              <a:rPr sz="18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for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typical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automotive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components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in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tasks.</a:t>
            </a:r>
            <a:endParaRPr sz="1800" dirty="0">
              <a:latin typeface="Calibri"/>
              <a:cs typeface="Calibri"/>
            </a:endParaRPr>
          </a:p>
          <a:p>
            <a:pPr marL="384175" marR="5080" indent="-372110">
              <a:lnSpc>
                <a:spcPct val="101699"/>
              </a:lnSpc>
              <a:spcBef>
                <a:spcPts val="610"/>
              </a:spcBef>
              <a:buFont typeface="Wingdings"/>
              <a:buChar char=""/>
              <a:tabLst>
                <a:tab pos="384175" algn="l"/>
                <a:tab pos="384810" algn="l"/>
              </a:tabLst>
            </a:pP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Understand</a:t>
            </a:r>
            <a:r>
              <a:rPr sz="1800" spc="-5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relationship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sz="18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Manufacturing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Technology</a:t>
            </a:r>
            <a:r>
              <a:rPr sz="18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to</a:t>
            </a:r>
            <a:r>
              <a:rPr sz="1800" spc="-5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Material</a:t>
            </a:r>
            <a:r>
              <a:rPr sz="18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Science</a:t>
            </a:r>
            <a:r>
              <a:rPr sz="1800" spc="-25" dirty="0">
                <a:solidFill>
                  <a:srgbClr val="002C5F"/>
                </a:solidFill>
                <a:latin typeface="Calibri"/>
                <a:cs typeface="Calibri"/>
              </a:rPr>
              <a:t> and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Statics</a:t>
            </a:r>
            <a:r>
              <a:rPr sz="18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8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F"/>
                </a:solidFill>
                <a:latin typeface="Calibri"/>
                <a:cs typeface="Calibri"/>
              </a:rPr>
              <a:t>Strength.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COURSE</a:t>
            </a:r>
            <a:r>
              <a:rPr sz="3200" spc="-75" dirty="0"/>
              <a:t> </a:t>
            </a:r>
            <a:r>
              <a:rPr sz="3200" spc="-10" dirty="0"/>
              <a:t>DESCRIPTION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6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619125" y="1587372"/>
            <a:ext cx="7717155" cy="422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45" dirty="0">
                <a:solidFill>
                  <a:srgbClr val="D6183B"/>
                </a:solidFill>
                <a:latin typeface="Calibri"/>
                <a:cs typeface="Calibri"/>
              </a:rPr>
              <a:t>STATICS</a:t>
            </a:r>
            <a:r>
              <a:rPr sz="2100" b="1" spc="-5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AND</a:t>
            </a:r>
            <a:r>
              <a:rPr sz="2100" b="1" spc="-2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STRENGTH</a:t>
            </a:r>
            <a:r>
              <a:rPr sz="2100" b="1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OF</a:t>
            </a:r>
            <a:r>
              <a:rPr sz="2100" b="1" spc="-2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D6183B"/>
                </a:solidFill>
                <a:latin typeface="Calibri"/>
                <a:cs typeface="Calibri"/>
              </a:rPr>
              <a:t>MATERIALS</a:t>
            </a:r>
            <a:endParaRPr sz="2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LEARNING</a:t>
            </a:r>
            <a:r>
              <a:rPr sz="2100" b="1" spc="-1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D6183B"/>
                </a:solidFill>
                <a:latin typeface="Calibri"/>
                <a:cs typeface="Calibri"/>
              </a:rPr>
              <a:t>TARGETS:</a:t>
            </a:r>
            <a:endParaRPr sz="2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Analyze</a:t>
            </a:r>
            <a:r>
              <a:rPr sz="18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systems</a:t>
            </a:r>
            <a:r>
              <a:rPr sz="1800" spc="-5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of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forces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(decomposition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assembly</a:t>
            </a:r>
            <a:r>
              <a:rPr sz="1800" spc="-5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of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forces)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Recognize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calculate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resulting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effect</a:t>
            </a:r>
            <a:r>
              <a:rPr sz="1800" spc="-5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of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multiple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forces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torques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2C57"/>
              </a:buClr>
              <a:buFont typeface="Wingdings"/>
              <a:buChar char=""/>
            </a:pPr>
            <a:endParaRPr sz="1450" dirty="0">
              <a:latin typeface="Calibri"/>
              <a:cs typeface="Calibri"/>
            </a:endParaRPr>
          </a:p>
          <a:p>
            <a:pPr marL="299085" marR="5080" indent="-287020">
              <a:lnSpc>
                <a:spcPts val="18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Mathematically</a:t>
            </a:r>
            <a:r>
              <a:rPr sz="1800" spc="-5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graphically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determine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unknown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forces</a:t>
            </a:r>
            <a:r>
              <a:rPr sz="18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even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central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force systems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Determine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unknown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forces</a:t>
            </a:r>
            <a:r>
              <a:rPr sz="18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even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general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force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systems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Calculate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internal</a:t>
            </a:r>
            <a:r>
              <a:rPr sz="18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stresses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8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components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for</a:t>
            </a:r>
            <a:r>
              <a:rPr sz="18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base</a:t>
            </a:r>
            <a:r>
              <a:rPr sz="18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load</a:t>
            </a:r>
            <a:r>
              <a:rPr sz="18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cases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Understand</a:t>
            </a:r>
            <a:r>
              <a:rPr sz="1800" spc="-5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assess</a:t>
            </a:r>
            <a:r>
              <a:rPr sz="1800" spc="-8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component’s</a:t>
            </a:r>
            <a:r>
              <a:rPr sz="18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C57"/>
                </a:solidFill>
                <a:latin typeface="Calibri"/>
                <a:cs typeface="Calibri"/>
              </a:rPr>
              <a:t>failure</a:t>
            </a:r>
            <a:r>
              <a:rPr sz="18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C57"/>
                </a:solidFill>
                <a:latin typeface="Calibri"/>
                <a:cs typeface="Calibri"/>
              </a:rPr>
              <a:t>mechanisms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9125" y="799344"/>
            <a:ext cx="8178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/>
              <a:t>FAQ</a:t>
            </a:r>
            <a:r>
              <a:rPr sz="1800" spc="-50" dirty="0"/>
              <a:t>S</a:t>
            </a:r>
            <a:endParaRPr sz="18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7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619125" y="1452611"/>
            <a:ext cx="8053070" cy="821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HOW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ARE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COURSES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TAUGHT?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510"/>
              </a:lnSpc>
              <a:spcBef>
                <a:spcPts val="885"/>
              </a:spcBef>
            </a:pP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All</a:t>
            </a:r>
            <a:r>
              <a:rPr sz="14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courses</a:t>
            </a:r>
            <a:r>
              <a:rPr sz="14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have a</a:t>
            </a:r>
            <a:r>
              <a:rPr sz="14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self-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learning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part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with</a:t>
            </a:r>
            <a:r>
              <a:rPr sz="1400" spc="-3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4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videos</a:t>
            </a:r>
            <a:r>
              <a:rPr sz="14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and</a:t>
            </a:r>
            <a:r>
              <a:rPr sz="14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additionally</a:t>
            </a:r>
            <a:r>
              <a:rPr sz="1400" spc="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a</a:t>
            </a:r>
            <a:r>
              <a:rPr sz="14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live</a:t>
            </a:r>
            <a:r>
              <a:rPr sz="14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part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for</a:t>
            </a:r>
            <a:r>
              <a:rPr sz="14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the</a:t>
            </a:r>
            <a:r>
              <a:rPr sz="14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exercises</a:t>
            </a:r>
            <a:r>
              <a:rPr sz="14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which</a:t>
            </a:r>
            <a:r>
              <a:rPr sz="14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is</a:t>
            </a:r>
            <a:r>
              <a:rPr sz="14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taught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online</a:t>
            </a:r>
            <a:r>
              <a:rPr sz="14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via</a:t>
            </a:r>
            <a:r>
              <a:rPr sz="14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Webex</a:t>
            </a:r>
            <a:r>
              <a:rPr sz="14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Meetings.</a:t>
            </a:r>
            <a:r>
              <a:rPr sz="1400" spc="-2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We</a:t>
            </a:r>
            <a:r>
              <a:rPr sz="1400" spc="-4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use</a:t>
            </a:r>
            <a:r>
              <a:rPr sz="14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Moodle</a:t>
            </a:r>
            <a:r>
              <a:rPr sz="14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as</a:t>
            </a:r>
            <a:r>
              <a:rPr sz="14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Learning</a:t>
            </a:r>
            <a:r>
              <a:rPr sz="14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Management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 System.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073" y="2407888"/>
            <a:ext cx="2260509" cy="1290097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940"/>
              </a:spcBef>
              <a:buAutoNum type="arabicPeriod"/>
              <a:tabLst>
                <a:tab pos="354965" algn="l"/>
                <a:tab pos="356235" algn="l"/>
              </a:tabLst>
            </a:pP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Introduction</a:t>
            </a:r>
            <a:r>
              <a:rPr sz="1400" spc="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session</a:t>
            </a:r>
            <a:r>
              <a:rPr sz="1400" spc="-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2C5F"/>
                </a:solid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54965" algn="l"/>
                <a:tab pos="356235" algn="l"/>
              </a:tabLst>
            </a:pPr>
            <a:r>
              <a:rPr lang="de-DE" sz="1400" dirty="0">
                <a:solidFill>
                  <a:srgbClr val="002C5F"/>
                </a:solidFill>
                <a:latin typeface="Calibri"/>
                <a:cs typeface="Calibri"/>
              </a:rPr>
              <a:t>Start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Self</a:t>
            </a:r>
            <a:r>
              <a:rPr sz="1400" spc="-4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learning </a:t>
            </a:r>
            <a:r>
              <a:rPr sz="1400" spc="-20" dirty="0">
                <a:solidFill>
                  <a:srgbClr val="002C5F"/>
                </a:solidFill>
                <a:latin typeface="Calibri"/>
                <a:cs typeface="Calibri"/>
              </a:rPr>
              <a:t>time:</a:t>
            </a:r>
            <a:endParaRPr sz="14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lang="de-DE" sz="1400" dirty="0">
                <a:solidFill>
                  <a:srgbClr val="002C5F"/>
                </a:solidFill>
                <a:latin typeface="Calibri"/>
                <a:cs typeface="Calibri"/>
              </a:rPr>
              <a:t>Start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Live</a:t>
            </a:r>
            <a:r>
              <a:rPr sz="1400" spc="-3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online</a:t>
            </a:r>
            <a:r>
              <a:rPr sz="1400" spc="-2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exercises:</a:t>
            </a:r>
            <a:endParaRPr sz="1400" dirty="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dirty="0">
                <a:solidFill>
                  <a:srgbClr val="002C5F"/>
                </a:solidFill>
                <a:latin typeface="Calibri"/>
                <a:cs typeface="Calibri"/>
              </a:rPr>
              <a:t>Online</a:t>
            </a:r>
            <a:r>
              <a:rPr sz="1400" spc="-15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F"/>
                </a:solidFill>
                <a:latin typeface="Calibri"/>
                <a:cs typeface="Calibri"/>
              </a:rPr>
              <a:t>exam: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9000" y="2397770"/>
            <a:ext cx="5045217" cy="1310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264920">
              <a:lnSpc>
                <a:spcPct val="150000"/>
              </a:lnSpc>
              <a:spcBef>
                <a:spcPts val="100"/>
              </a:spcBef>
            </a:pP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2nd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July</a:t>
            </a:r>
            <a:endParaRPr lang="de-DE" sz="1400" spc="-10" dirty="0">
              <a:solidFill>
                <a:srgbClr val="002C5F"/>
              </a:solidFill>
              <a:latin typeface="Calibri"/>
              <a:cs typeface="Calibri"/>
            </a:endParaRPr>
          </a:p>
          <a:p>
            <a:pPr marL="38100" marR="1264920">
              <a:lnSpc>
                <a:spcPct val="150000"/>
              </a:lnSpc>
              <a:spcBef>
                <a:spcPts val="100"/>
              </a:spcBef>
            </a:pPr>
            <a:r>
              <a:rPr lang="de-DE" sz="1400" dirty="0">
                <a:solidFill>
                  <a:srgbClr val="002C5F"/>
                </a:solidFill>
                <a:latin typeface="Calibri"/>
                <a:cs typeface="Calibri"/>
              </a:rPr>
              <a:t>6th </a:t>
            </a:r>
            <a:r>
              <a:rPr lang="de-DE" sz="1400" dirty="0" err="1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lang="de-DE" sz="140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sz="1400" dirty="0" err="1">
                <a:solidFill>
                  <a:srgbClr val="002C5F"/>
                </a:solidFill>
                <a:latin typeface="Calibri"/>
                <a:cs typeface="Calibri"/>
              </a:rPr>
              <a:t>July</a:t>
            </a:r>
            <a:endParaRPr lang="de-DE" sz="1400" dirty="0">
              <a:solidFill>
                <a:srgbClr val="002C5F"/>
              </a:solidFill>
              <a:latin typeface="Calibri"/>
              <a:cs typeface="Calibri"/>
            </a:endParaRPr>
          </a:p>
          <a:p>
            <a:pPr marL="38100" marR="1264920">
              <a:lnSpc>
                <a:spcPct val="150000"/>
              </a:lnSpc>
              <a:spcBef>
                <a:spcPts val="100"/>
              </a:spcBef>
            </a:pP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20th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July</a:t>
            </a:r>
            <a:endParaRPr lang="de-DE" sz="1400" spc="-10" dirty="0">
              <a:solidFill>
                <a:srgbClr val="002C5F"/>
              </a:solidFill>
              <a:latin typeface="Calibri"/>
              <a:cs typeface="Calibri"/>
            </a:endParaRPr>
          </a:p>
          <a:p>
            <a:pPr marL="38100" marR="1264920">
              <a:lnSpc>
                <a:spcPct val="150000"/>
              </a:lnSpc>
              <a:spcBef>
                <a:spcPts val="100"/>
              </a:spcBef>
            </a:pP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24th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July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, 31st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July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, 7th </a:t>
            </a:r>
            <a:r>
              <a:rPr lang="de-DE" sz="1400" spc="-10" dirty="0" err="1">
                <a:solidFill>
                  <a:srgbClr val="002C5F"/>
                </a:solidFill>
                <a:latin typeface="Calibri"/>
                <a:cs typeface="Calibri"/>
              </a:rPr>
              <a:t>of</a:t>
            </a:r>
            <a:r>
              <a:rPr lang="de-DE" sz="1400" spc="-10" dirty="0">
                <a:solidFill>
                  <a:srgbClr val="002C5F"/>
                </a:solidFill>
                <a:latin typeface="Calibri"/>
                <a:cs typeface="Calibri"/>
              </a:rPr>
              <a:t> August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908" y="3802559"/>
            <a:ext cx="8227059" cy="2853986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AM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INTERNATIONAL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STUDENT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HOW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DOES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EXAM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TAKE</a:t>
            </a:r>
            <a:r>
              <a:rPr sz="1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PLACE?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ts val="1510"/>
              </a:lnSpc>
              <a:spcBef>
                <a:spcPts val="885"/>
              </a:spcBef>
            </a:pP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The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exam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takes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place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in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an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online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format.</a:t>
            </a:r>
            <a:r>
              <a:rPr sz="1400" spc="-5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You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need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printer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webex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camera.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Written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exams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are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uploaded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in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Moodle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sent</a:t>
            </a:r>
            <a:r>
              <a:rPr sz="1400" spc="-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to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the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correcting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lecturers.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WHAT</a:t>
            </a:r>
            <a:r>
              <a:rPr sz="1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ARE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PREREQUISITES?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 dirty="0">
              <a:latin typeface="Calibri"/>
              <a:cs typeface="Calibri"/>
            </a:endParaRPr>
          </a:p>
          <a:p>
            <a:pPr marL="12700" marR="667385">
              <a:lnSpc>
                <a:spcPts val="1510"/>
              </a:lnSpc>
            </a:pP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Videos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have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to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be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watched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before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an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exercise.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The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videos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are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available 2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weeks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before</a:t>
            </a:r>
            <a:r>
              <a:rPr sz="14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course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starts.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Good</a:t>
            </a:r>
            <a:r>
              <a:rPr sz="1400" spc="-6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English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language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knowledge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mathematical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 knowledge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are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requested.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DO</a:t>
            </a:r>
            <a:r>
              <a:rPr sz="1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HAVE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FINISH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WHOLE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SEMINAR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INCLUDING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ALL</a:t>
            </a:r>
            <a:r>
              <a:rPr sz="1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THREE</a:t>
            </a:r>
            <a:r>
              <a:rPr sz="1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COURSES?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695"/>
              </a:spcBef>
            </a:pP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You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can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achieve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maximum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of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6 ECTS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by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passing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all 3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exams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–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it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is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also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possible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to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do partial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exams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in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one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or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two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lang="de-DE" sz="1400" b="1" dirty="0" err="1">
                <a:solidFill>
                  <a:srgbClr val="002C57"/>
                </a:solidFill>
                <a:latin typeface="Calibri"/>
                <a:cs typeface="Calibri"/>
              </a:rPr>
              <a:t>subjects</a:t>
            </a:r>
            <a:r>
              <a:rPr lang="de-DE" sz="1400" b="1" dirty="0">
                <a:solidFill>
                  <a:srgbClr val="002C57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</a:pPr>
            <a:r>
              <a:rPr lang="de-DE" sz="1400" dirty="0">
                <a:solidFill>
                  <a:srgbClr val="002C57"/>
                </a:solidFill>
                <a:latin typeface="Calibri"/>
                <a:cs typeface="Calibri"/>
              </a:rPr>
              <a:t>C</a:t>
            </a:r>
            <a:r>
              <a:rPr sz="1400" dirty="0" err="1">
                <a:solidFill>
                  <a:srgbClr val="002C57"/>
                </a:solidFill>
                <a:latin typeface="Calibri"/>
                <a:cs typeface="Calibri"/>
              </a:rPr>
              <a:t>ertificate</a:t>
            </a:r>
            <a:r>
              <a:rPr lang="de-DE" sz="1400" dirty="0">
                <a:solidFill>
                  <a:srgbClr val="002C57"/>
                </a:solidFill>
                <a:latin typeface="Calibri"/>
                <a:cs typeface="Calibri"/>
              </a:rPr>
              <a:t>s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will</a:t>
            </a:r>
            <a:r>
              <a:rPr sz="1400" spc="-4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be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given</a:t>
            </a:r>
            <a:r>
              <a:rPr sz="1400" spc="-2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after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the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course</a:t>
            </a:r>
            <a:r>
              <a:rPr lang="de-DE" sz="1400" dirty="0">
                <a:solidFill>
                  <a:srgbClr val="002C57"/>
                </a:solidFill>
                <a:latin typeface="Calibri"/>
                <a:cs typeface="Calibri"/>
              </a:rPr>
              <a:t>s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ha</a:t>
            </a:r>
            <a:r>
              <a:rPr lang="de-DE" sz="1400" dirty="0" err="1">
                <a:solidFill>
                  <a:srgbClr val="002C57"/>
                </a:solidFill>
                <a:latin typeface="Calibri"/>
                <a:cs typeface="Calibri"/>
              </a:rPr>
              <a:t>ve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been</a:t>
            </a:r>
            <a:r>
              <a:rPr sz="1400" spc="-1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successfully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passed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(</a:t>
            </a:r>
            <a:r>
              <a:rPr lang="de-DE" sz="1400" dirty="0">
                <a:solidFill>
                  <a:srgbClr val="002C57"/>
                </a:solidFill>
                <a:latin typeface="Calibri"/>
                <a:cs typeface="Calibri"/>
              </a:rPr>
              <a:t>2, 4 </a:t>
            </a:r>
            <a:r>
              <a:rPr lang="de-DE" sz="1400" dirty="0" err="1">
                <a:solidFill>
                  <a:srgbClr val="002C57"/>
                </a:solidFill>
                <a:latin typeface="Calibri"/>
                <a:cs typeface="Calibri"/>
              </a:rPr>
              <a:t>or</a:t>
            </a:r>
            <a:r>
              <a:rPr lang="de-DE" sz="1400" dirty="0">
                <a:solidFill>
                  <a:srgbClr val="002C57"/>
                </a:solidFill>
                <a:latin typeface="Calibri"/>
                <a:cs typeface="Calibri"/>
              </a:rPr>
              <a:t> 6</a:t>
            </a:r>
            <a:r>
              <a:rPr sz="1400" spc="-35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ECTS</a:t>
            </a:r>
            <a:r>
              <a:rPr sz="1400" spc="-3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2C57"/>
                </a:solidFill>
                <a:latin typeface="Calibri"/>
                <a:cs typeface="Calibri"/>
              </a:rPr>
              <a:t>and</a:t>
            </a:r>
            <a:r>
              <a:rPr sz="1400" spc="-2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2C57"/>
                </a:solidFill>
                <a:latin typeface="Calibri"/>
                <a:cs typeface="Calibri"/>
              </a:rPr>
              <a:t>mark).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REGISTRATION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20"/>
              </a:lnSpc>
            </a:pPr>
            <a:fld id="{81D60167-4931-47E6-BA6A-407CBD079E47}" type="slidenum">
              <a:rPr spc="15" dirty="0"/>
              <a:t>8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517525" y="1623955"/>
            <a:ext cx="7345045" cy="3743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OPEN</a:t>
            </a:r>
            <a:r>
              <a:rPr sz="2100" b="1" spc="-2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D6183B"/>
                </a:solidFill>
                <a:latin typeface="Calibri"/>
                <a:cs typeface="Calibri"/>
              </a:rPr>
              <a:t>FROM</a:t>
            </a:r>
            <a:r>
              <a:rPr sz="2100" b="1" spc="-1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lang="de-DE" sz="2100" b="1" spc="-10" dirty="0">
                <a:solidFill>
                  <a:srgbClr val="D6183B"/>
                </a:solidFill>
                <a:latin typeface="Calibri"/>
                <a:cs typeface="Calibri"/>
              </a:rPr>
              <a:t>: will </a:t>
            </a:r>
            <a:r>
              <a:rPr lang="de-DE" sz="2100" b="1" spc="-10" dirty="0" err="1">
                <a:solidFill>
                  <a:srgbClr val="D6183B"/>
                </a:solidFill>
                <a:latin typeface="Calibri"/>
                <a:cs typeface="Calibri"/>
              </a:rPr>
              <a:t>be</a:t>
            </a:r>
            <a:r>
              <a:rPr lang="de-DE" sz="2100" b="1" spc="-1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lang="de-DE" sz="2100" b="1" spc="-10" dirty="0" err="1">
                <a:solidFill>
                  <a:srgbClr val="D6183B"/>
                </a:solidFill>
                <a:latin typeface="Calibri"/>
                <a:cs typeface="Calibri"/>
              </a:rPr>
              <a:t>defined</a:t>
            </a:r>
            <a:endParaRPr sz="2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 dirty="0">
              <a:latin typeface="Calibri"/>
              <a:cs typeface="Calibri"/>
            </a:endParaRPr>
          </a:p>
          <a:p>
            <a:pPr marL="114300">
              <a:lnSpc>
                <a:spcPts val="2050"/>
              </a:lnSpc>
            </a:pPr>
            <a:r>
              <a:rPr sz="1800" b="1" dirty="0">
                <a:solidFill>
                  <a:srgbClr val="D6183B"/>
                </a:solidFill>
                <a:latin typeface="Calibri"/>
                <a:cs typeface="Calibri"/>
              </a:rPr>
              <a:t>REGISTER</a:t>
            </a:r>
            <a:r>
              <a:rPr sz="1800" b="1" spc="-8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D6183B"/>
                </a:solidFill>
                <a:latin typeface="Calibri"/>
                <a:cs typeface="Calibri"/>
              </a:rPr>
              <a:t>ONLINE</a:t>
            </a:r>
            <a:r>
              <a:rPr lang="de-DE" b="1" spc="-10" dirty="0">
                <a:solidFill>
                  <a:srgbClr val="D6183B"/>
                </a:solidFill>
                <a:latin typeface="Calibri"/>
                <a:cs typeface="Calibri"/>
              </a:rPr>
              <a:t>: will </a:t>
            </a:r>
            <a:r>
              <a:rPr lang="de-DE" b="1" spc="-10" dirty="0" err="1">
                <a:solidFill>
                  <a:srgbClr val="D6183B"/>
                </a:solidFill>
                <a:latin typeface="Calibri"/>
                <a:cs typeface="Calibri"/>
              </a:rPr>
              <a:t>be</a:t>
            </a:r>
            <a:r>
              <a:rPr lang="de-DE" b="1" spc="-1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lang="de-DE" b="1" spc="-10" dirty="0" err="1">
                <a:solidFill>
                  <a:srgbClr val="D6183B"/>
                </a:solidFill>
                <a:latin typeface="Calibri"/>
                <a:cs typeface="Calibri"/>
              </a:rPr>
              <a:t>defined</a:t>
            </a:r>
            <a:endParaRPr lang="de-DE" spc="-10" dirty="0">
              <a:latin typeface="Calibri"/>
              <a:cs typeface="Calibri"/>
            </a:endParaRPr>
          </a:p>
          <a:p>
            <a:pPr marL="114300">
              <a:lnSpc>
                <a:spcPts val="2050"/>
              </a:lnSpc>
            </a:pPr>
            <a:endParaRPr lang="de-DE" sz="1600" b="1" u="sng" spc="-10" dirty="0">
              <a:solidFill>
                <a:srgbClr val="002C57"/>
              </a:solidFill>
              <a:uFill>
                <a:solidFill>
                  <a:srgbClr val="002C57"/>
                </a:solidFill>
              </a:uFill>
              <a:latin typeface="Calibri"/>
              <a:cs typeface="Calibri"/>
              <a:hlinkClick r:id="rId2"/>
            </a:endParaRPr>
          </a:p>
          <a:p>
            <a:pPr marL="114300">
              <a:lnSpc>
                <a:spcPts val="2050"/>
              </a:lnSpc>
            </a:pPr>
            <a:endParaRPr lang="de-DE" sz="1600" b="1" u="sng" spc="-10" dirty="0">
              <a:solidFill>
                <a:srgbClr val="002C57"/>
              </a:solidFill>
              <a:uFill>
                <a:solidFill>
                  <a:srgbClr val="002C57"/>
                </a:solidFill>
              </a:uFill>
              <a:latin typeface="Calibri"/>
              <a:cs typeface="Calibri"/>
              <a:hlinkClick r:id="rId2"/>
            </a:endParaRPr>
          </a:p>
          <a:p>
            <a:pPr marL="114300">
              <a:lnSpc>
                <a:spcPts val="2050"/>
              </a:lnSpc>
            </a:pPr>
            <a:r>
              <a:rPr sz="1600" b="1" u="sng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FOR</a:t>
            </a:r>
            <a:r>
              <a:rPr sz="1600" b="1" u="sng" spc="-4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600" b="1" u="sng" spc="-1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QUESTIONS</a:t>
            </a:r>
            <a:r>
              <a:rPr sz="1600" b="1" u="sng" spc="-3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600" b="1" u="sng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YOU</a:t>
            </a:r>
            <a:r>
              <a:rPr sz="1600" b="1" u="sng" spc="-3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600" b="1" u="sng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CAN</a:t>
            </a:r>
            <a:r>
              <a:rPr sz="1600" b="1" u="sng" spc="-4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600" b="1" u="sng" spc="-1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CONTACT:</a:t>
            </a:r>
            <a:r>
              <a:rPr sz="1600" b="1" spc="-10" dirty="0">
                <a:solidFill>
                  <a:srgbClr val="002C57"/>
                </a:solidFill>
                <a:latin typeface="Calibri"/>
                <a:cs typeface="Calibri"/>
              </a:rPr>
              <a:t> </a:t>
            </a:r>
            <a:r>
              <a:rPr sz="1600" b="1" u="sng" spc="-2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CHRISTIANE.HOEGER-</a:t>
            </a:r>
            <a:r>
              <a:rPr sz="1600" b="1" u="sng" spc="-10" dirty="0">
                <a:solidFill>
                  <a:srgbClr val="002C57"/>
                </a:solidFill>
                <a:uFill>
                  <a:solidFill>
                    <a:srgbClr val="002C57"/>
                  </a:solidFill>
                </a:uFill>
                <a:latin typeface="Calibri"/>
                <a:cs typeface="Calibri"/>
                <a:hlinkClick r:id="rId2"/>
              </a:rPr>
              <a:t>RIEDEL@HS-ESSLINGEN.DE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 dirty="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</a:pP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CHRISTIANE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HÖGER-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RIEDEL:</a:t>
            </a:r>
            <a:r>
              <a:rPr sz="1400" spc="1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+49-</a:t>
            </a:r>
            <a:r>
              <a:rPr lang="de-DE" sz="1400" spc="-10" dirty="0">
                <a:solidFill>
                  <a:srgbClr val="D6183B"/>
                </a:solidFill>
                <a:latin typeface="Calibri"/>
                <a:cs typeface="Calibri"/>
              </a:rPr>
              <a:t>711-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397-</a:t>
            </a:r>
            <a:r>
              <a:rPr sz="1400" spc="-20" dirty="0">
                <a:solidFill>
                  <a:srgbClr val="D6183B"/>
                </a:solidFill>
                <a:latin typeface="Calibri"/>
                <a:cs typeface="Calibri"/>
              </a:rPr>
              <a:t>4316</a:t>
            </a:r>
            <a:endParaRPr sz="1400" dirty="0">
              <a:latin typeface="Calibri"/>
              <a:cs typeface="Calibri"/>
            </a:endParaRPr>
          </a:p>
          <a:p>
            <a:pPr marL="114300" marR="2642235">
              <a:lnSpc>
                <a:spcPct val="180000"/>
              </a:lnSpc>
            </a:pP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INTERNATIONAL</a:t>
            </a:r>
            <a:r>
              <a:rPr sz="1400" spc="-6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COORDINATION</a:t>
            </a:r>
            <a:r>
              <a:rPr sz="1400" spc="-2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OUTGOINGS</a:t>
            </a:r>
            <a:r>
              <a:rPr sz="1400" spc="-4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AND</a:t>
            </a:r>
            <a:r>
              <a:rPr sz="1400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INCOMINGS </a:t>
            </a:r>
            <a:r>
              <a:rPr sz="1400" spc="-30" dirty="0">
                <a:solidFill>
                  <a:srgbClr val="D6183B"/>
                </a:solidFill>
                <a:latin typeface="Calibri"/>
                <a:cs typeface="Calibri"/>
              </a:rPr>
              <a:t>FACULTY</a:t>
            </a:r>
            <a:r>
              <a:rPr sz="1400" spc="-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OF</a:t>
            </a:r>
            <a:r>
              <a:rPr sz="1400" spc="-2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MANAGEMENT</a:t>
            </a:r>
            <a:r>
              <a:rPr sz="1400" spc="-2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AND</a:t>
            </a:r>
            <a:r>
              <a:rPr sz="1400" spc="-3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TECHNOLOGY</a:t>
            </a:r>
            <a:endParaRPr sz="1400" dirty="0">
              <a:latin typeface="Calibri"/>
              <a:cs typeface="Calibri"/>
            </a:endParaRPr>
          </a:p>
          <a:p>
            <a:pPr marL="114300">
              <a:lnSpc>
                <a:spcPts val="1510"/>
              </a:lnSpc>
            </a:pP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UNIVERSITY</a:t>
            </a:r>
            <a:r>
              <a:rPr sz="1400" spc="-4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OF</a:t>
            </a:r>
            <a:r>
              <a:rPr sz="1400" spc="-50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APPLIED</a:t>
            </a:r>
            <a:r>
              <a:rPr sz="1400" spc="-25" dirty="0">
                <a:solidFill>
                  <a:srgbClr val="D61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SCIENCES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</a:pPr>
            <a:r>
              <a:rPr sz="1400" dirty="0">
                <a:solidFill>
                  <a:srgbClr val="D6183B"/>
                </a:solidFill>
                <a:latin typeface="Calibri"/>
                <a:cs typeface="Calibri"/>
              </a:rPr>
              <a:t>HS-</a:t>
            </a:r>
            <a:r>
              <a:rPr sz="1400" spc="-10" dirty="0">
                <a:solidFill>
                  <a:srgbClr val="D6183B"/>
                </a:solidFill>
                <a:latin typeface="Calibri"/>
                <a:cs typeface="Calibri"/>
              </a:rPr>
              <a:t>ESSLINGEN.WEBEX.COM/MEET/CHRISTIANE.HOEGER-RIEDEL</a:t>
            </a:r>
            <a:endParaRPr lang="de-DE" sz="1400" spc="-10" dirty="0">
              <a:solidFill>
                <a:srgbClr val="D6183B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C5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670</Words>
  <Application>Microsoft Office PowerPoint</Application>
  <PresentationFormat>A4-Papier (210 x 297 mm)</PresentationFormat>
  <Paragraphs>101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Wingdings</vt:lpstr>
      <vt:lpstr>Office Theme</vt:lpstr>
      <vt:lpstr>INTENSIVE TECHNICAL KNOWLEDGE FOR INTERNATIONAL MANAGEMENT STUDENTS</vt:lpstr>
      <vt:lpstr>SUMMER SCHOOL</vt:lpstr>
      <vt:lpstr>TIMETABLE</vt:lpstr>
      <vt:lpstr>COURSE DESCRIPTION</vt:lpstr>
      <vt:lpstr>COURSE DESCRIPTION</vt:lpstr>
      <vt:lpstr>COURSE DESCRIPTION</vt:lpstr>
      <vt:lpstr>FAQS</vt:lpstr>
      <vt:lpstr>REGISTRATION</vt:lpstr>
    </vt:vector>
  </TitlesOfParts>
  <Company>Weiser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Weiser</dc:creator>
  <cp:lastModifiedBy>Hoeger-Riedel, Christiane</cp:lastModifiedBy>
  <cp:revision>28</cp:revision>
  <dcterms:created xsi:type="dcterms:W3CDTF">2023-01-30T09:58:43Z</dcterms:created>
  <dcterms:modified xsi:type="dcterms:W3CDTF">2025-11-25T09:33:06Z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2023-01-24T00:00:00Z</vt:filetime>
  </property>
  <property fmtid="{D5CDD505-2E9C-101B-9397-08002B2CF9AE}" pid="3" name="Creator">
    <vt:lpwstr>Acrobat PDFMaker 21 für PowerPoint</vt:lpwstr>
  </property>
  <property fmtid="{D5CDD505-2E9C-101B-9397-08002B2CF9AE}" pid="4" name="LastSaved">
    <vt:filetime>2023-01-30T00:00:00Z</vt:filetime>
  </property>
  <property fmtid="{D5CDD505-2E9C-101B-9397-08002B2CF9AE}" pid="5" name="Producer">
    <vt:lpwstr>Adobe PDF Library 21.11.71</vt:lpwstr>
  </property>
</Properties>
</file>